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57" r:id="rId3"/>
    <p:sldId id="264" r:id="rId4"/>
    <p:sldId id="258" r:id="rId5"/>
    <p:sldId id="266" r:id="rId6"/>
    <p:sldId id="265" r:id="rId7"/>
    <p:sldId id="267" r:id="rId8"/>
    <p:sldId id="279" r:id="rId9"/>
    <p:sldId id="280" r:id="rId10"/>
    <p:sldId id="281" r:id="rId11"/>
    <p:sldId id="259" r:id="rId12"/>
    <p:sldId id="269" r:id="rId13"/>
    <p:sldId id="261" r:id="rId14"/>
    <p:sldId id="271" r:id="rId15"/>
    <p:sldId id="272" r:id="rId16"/>
    <p:sldId id="268" r:id="rId17"/>
    <p:sldId id="277" r:id="rId18"/>
    <p:sldId id="276" r:id="rId19"/>
    <p:sldId id="282" r:id="rId20"/>
    <p:sldId id="283" r:id="rId21"/>
    <p:sldId id="284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7E9"/>
    <a:srgbClr val="BF0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35F3-2146-4DAE-8218-709897C90791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561E0-5F5C-42FB-AE14-64B67D1E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1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1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9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2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62A1-A295-4C3D-AC7C-E097E9AFA2A2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CCC9-68E9-47D5-9873-8324842C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gif"/><Relationship Id="rId2" Type="http://schemas.openxmlformats.org/officeDocument/2006/relationships/audio" Target="file:///C:\Users\ADMIN\Desktop\NUOC%20VAN%20LANG%20-%20MINH%202015\dmlh%2000_01_02-.mp3" TargetMode="Externa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0" y="0"/>
            <a:ext cx="9143999" cy="6934199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10668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4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80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8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6200" y="633405"/>
            <a:ext cx="89404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Tìm </a:t>
            </a: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câu hỏi trong các bài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Thưa </a:t>
            </a:r>
            <a:r>
              <a:rPr lang="en-US" sz="3200" b="1" i="1" smtClean="0">
                <a:solidFill>
                  <a:srgbClr val="1207E9"/>
                </a:solidFill>
                <a:latin typeface="Times New Roman" pitchFamily="18" charset="0"/>
              </a:rPr>
              <a:t>chuyện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với mẹ, Hai bàn tay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và ghi vào bảng có mẫu như sau</a:t>
            </a:r>
            <a:r>
              <a:rPr lang="en-US" sz="2800" b="1" smtClean="0">
                <a:solidFill>
                  <a:srgbClr val="003300"/>
                </a:solidFill>
                <a:latin typeface="Times New Roman" pitchFamily="18" charset="0"/>
              </a:rPr>
              <a:t>:</a:t>
            </a:r>
            <a:endParaRPr lang="en-US" sz="28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1</a:t>
            </a: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091508"/>
              </p:ext>
            </p:extLst>
          </p:nvPr>
        </p:nvGraphicFramePr>
        <p:xfrm>
          <a:off x="133456" y="1811615"/>
          <a:ext cx="8877300" cy="4663440"/>
        </p:xfrm>
        <a:graphic>
          <a:graphicData uri="http://schemas.openxmlformats.org/drawingml/2006/table">
            <a:tbl>
              <a:tblPr/>
              <a:tblGrid>
                <a:gridCol w="4133744"/>
                <a:gridCol w="1752600"/>
                <a:gridCol w="1676400"/>
                <a:gridCol w="1314556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nghi vấn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Bài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Thưa chuyện với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1) Con vừa bảo gì?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Bài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…………………………....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4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</a:t>
            </a:r>
            <a:r>
              <a:rPr lang="en-US" sz="3600" b="1" kern="1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3600" b="1" kern="1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 Box 126"/>
          <p:cNvSpPr txBox="1">
            <a:spLocks noChangeArrowheads="1"/>
          </p:cNvSpPr>
          <p:nvPr/>
        </p:nvSpPr>
        <p:spPr bwMode="auto">
          <a:xfrm>
            <a:off x="228600" y="646549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smtClean="0">
                <a:latin typeface="Times New Roman" pitchFamily="18" charset="0"/>
              </a:rPr>
              <a:t>    Chọn </a:t>
            </a:r>
            <a:r>
              <a:rPr lang="en-US" sz="3200" b="1">
                <a:latin typeface="Times New Roman" pitchFamily="18" charset="0"/>
              </a:rPr>
              <a:t>khoảng 3 câu trong </a:t>
            </a:r>
            <a:r>
              <a:rPr lang="en-US" sz="3200" b="1" smtClean="0">
                <a:latin typeface="Times New Roman" pitchFamily="18" charset="0"/>
              </a:rPr>
              <a:t>bài</a:t>
            </a:r>
            <a:r>
              <a:rPr lang="en-US" sz="3200" b="1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1207E9"/>
                </a:solidFill>
                <a:latin typeface="Times New Roman" pitchFamily="18" charset="0"/>
              </a:rPr>
              <a:t>Văn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hay chữ tốt.</a:t>
            </a:r>
            <a:r>
              <a:rPr lang="en-US" sz="32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Đặt câu hỏi để trao đổi với bạn về các nội dung liên quan đến từng câu.</a:t>
            </a: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685800" y="2293154"/>
            <a:ext cx="83058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M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: Thưở đi học, Cao Bá Quát viết chữ rất xấu nên nhiều bài văn dù hay vẫn bị thầy cho điểm kém.</a:t>
            </a:r>
          </a:p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</a:rPr>
              <a:t>Câu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hỏi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   </a:t>
            </a: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 -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Thưở đi học, chữ Cao Bá Quát thế nào?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    -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Chữ ai xấu?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    -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Vì sao Cao Bá Quát thường bị điểm kém?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    -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Vì sao nhiều bài văn của Cao Ba Quát dù hay </a:t>
            </a:r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</a:rPr>
              <a:t>vẫn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bị điểm kém?</a:t>
            </a:r>
          </a:p>
        </p:txBody>
      </p:sp>
    </p:spTree>
    <p:extLst>
      <p:ext uri="{BB962C8B-B14F-4D97-AF65-F5344CB8AC3E}">
        <p14:creationId xmlns:p14="http://schemas.microsoft.com/office/powerpoint/2010/main" val="314925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8838" y="1264693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Em hãy đặt một 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câu hỏi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để tự hỏi mình.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0916" y="1981200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M: 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</a:rPr>
              <a:t>Mình đã đọc truyện này ở đâu rồi ấy nhỉ?</a:t>
            </a:r>
          </a:p>
        </p:txBody>
      </p:sp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</a:t>
            </a:r>
            <a:r>
              <a:rPr lang="en-US" sz="3600" b="1" kern="1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3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7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3733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GHI </a:t>
            </a:r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NHỚ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371600"/>
            <a:ext cx="8763000" cy="403187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     1. Câu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hỏi (còn gọi là câu nghi vấn) dùng để hỏi về những điều chưa biết.</a:t>
            </a:r>
          </a:p>
          <a:p>
            <a:pPr marL="0" indent="0"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     2. Phần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lớn câu hỏi dùng để hỏi người khác, nhưng cũng có những câu để tự hỏi mình.</a:t>
            </a:r>
          </a:p>
          <a:p>
            <a:pPr marL="0" indent="0"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     3. Câu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hỏi thường có các từ nghi vấn (ai, gì, nào, 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sao, không,…).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Khi viết, cuối câu hỏi có dấu chấm 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hỏi (?).</a:t>
            </a: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 vào      , nếu </a:t>
            </a:r>
            <a:r>
              <a:rPr lang="en-US" sz="32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đúng giơ thẻ </a:t>
            </a:r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, sai </a:t>
            </a:r>
            <a:r>
              <a:rPr lang="en-US" sz="32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giơ thẻ </a:t>
            </a:r>
            <a:r>
              <a:rPr lang="en-US" sz="32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S.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088333" y="1351226"/>
            <a:ext cx="502467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1000" y="2438399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1000" y="32004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81000" y="4104382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81000" y="49530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800" y="2374611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Câu hỏi còn gọi là câu nghi vấn.</a:t>
            </a: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312420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Câu hỏi dùng để hỏi những điều đã biết.</a:t>
            </a: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35651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296" y="3075296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88324" y="4028182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Cuối câu hỏi thường có dấu chấm hỏi.</a:t>
            </a: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00964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66800" y="4790182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Câu  hỏi thường có các từ nghi vấn (ai, gì, nào, sao, không, chứ, thế, đâu,…).</a:t>
            </a: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867365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6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5438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Chiếc nón kỳ diệu</a:t>
            </a:r>
          </a:p>
        </p:txBody>
      </p:sp>
      <p:sp>
        <p:nvSpPr>
          <p:cNvPr id="51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970213" y="5923128"/>
            <a:ext cx="2438400" cy="533400"/>
          </a:xfrm>
          <a:prstGeom prst="actionButtonBlank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Play</a:t>
            </a:r>
            <a:endParaRPr lang="vi-VN" sz="2800">
              <a:latin typeface="Tahoma" pitchFamily="34" charset="0"/>
            </a:endParaRP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03007"/>
            <a:ext cx="3197226" cy="31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211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6200" y="457200"/>
            <a:ext cx="3276600" cy="327660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9352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1446672" y="6172272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2" name="SG_submit"/>
          <p:cNvSpPr>
            <a:spLocks noChangeArrowheads="1"/>
          </p:cNvSpPr>
          <p:nvPr/>
        </p:nvSpPr>
        <p:spPr bwMode="auto">
          <a:xfrm>
            <a:off x="223028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63" name="SG_submit"/>
          <p:cNvSpPr>
            <a:spLocks noChangeArrowheads="1"/>
          </p:cNvSpPr>
          <p:nvPr/>
        </p:nvSpPr>
        <p:spPr bwMode="auto">
          <a:xfrm>
            <a:off x="300194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379123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4567456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166" name="SG_submit"/>
          <p:cNvSpPr>
            <a:spLocks noChangeArrowheads="1"/>
          </p:cNvSpPr>
          <p:nvPr/>
        </p:nvSpPr>
        <p:spPr bwMode="auto">
          <a:xfrm>
            <a:off x="534196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611760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168" name="SG_submit"/>
          <p:cNvSpPr>
            <a:spLocks noChangeArrowheads="1"/>
          </p:cNvSpPr>
          <p:nvPr/>
        </p:nvSpPr>
        <p:spPr bwMode="auto">
          <a:xfrm>
            <a:off x="6934200" y="6248400"/>
            <a:ext cx="685800" cy="533400"/>
          </a:xfrm>
          <a:prstGeom prst="bevel">
            <a:avLst>
              <a:gd name="adj" fmla="val 9942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9" name="SG_submit"/>
          <p:cNvSpPr>
            <a:spLocks noChangeArrowheads="1"/>
          </p:cNvSpPr>
          <p:nvPr/>
        </p:nvSpPr>
        <p:spPr bwMode="auto">
          <a:xfrm>
            <a:off x="6890984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6170" name="SG_submit"/>
          <p:cNvSpPr>
            <a:spLocks noChangeArrowheads="1"/>
          </p:cNvSpPr>
          <p:nvPr/>
        </p:nvSpPr>
        <p:spPr bwMode="auto">
          <a:xfrm>
            <a:off x="767459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845820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4174506" y="152399"/>
            <a:ext cx="4516747" cy="238011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4: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Câu hỏi dùng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  để làm 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  <a:p>
            <a:endParaRPr lang="en-US" sz="3200" b="1">
              <a:solidFill>
                <a:srgbClr val="008000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4114800" y="2521631"/>
            <a:ext cx="4944918" cy="2362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A. Để hỏi những điều đã biết. 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B. Để hỏi những điều chưa biết.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C. </a:t>
            </a: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Để kể về sự việc. 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0270" name="Picture 30" descr="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 descr="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Line 3"/>
          <p:cNvSpPr>
            <a:spLocks noChangeShapeType="1"/>
          </p:cNvSpPr>
          <p:nvPr/>
        </p:nvSpPr>
        <p:spPr bwMode="auto">
          <a:xfrm flipV="1">
            <a:off x="1676400" y="3505200"/>
            <a:ext cx="1588" cy="750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4"/>
          <p:cNvSpPr txBox="1">
            <a:spLocks noChangeArrowheads="1"/>
          </p:cNvSpPr>
          <p:nvPr/>
        </p:nvSpPr>
        <p:spPr bwMode="auto">
          <a:xfrm>
            <a:off x="762000" y="4191000"/>
            <a:ext cx="18351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1143000" y="4216400"/>
            <a:ext cx="12192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Start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4174506" y="152398"/>
            <a:ext cx="4800600" cy="236220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7: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Cuối câu hỏi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  thường có dấu gì?</a:t>
            </a:r>
            <a:r>
              <a:rPr lang="en-US" sz="3600" b="1" smtClean="0">
                <a:solidFill>
                  <a:srgbClr val="FF3300"/>
                </a:solidFill>
              </a:rPr>
              <a:t> </a:t>
            </a:r>
            <a:endParaRPr lang="en-US" sz="3600" b="1">
              <a:solidFill>
                <a:srgbClr val="008000"/>
              </a:solidFill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4298289" y="2552700"/>
            <a:ext cx="48006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600" b="1" smtClean="0">
                <a:solidFill>
                  <a:srgbClr val="FF0000"/>
                </a:solidFill>
              </a:rPr>
              <a:t> Dấu chấm </a:t>
            </a:r>
            <a:endParaRPr lang="en-US" sz="36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smtClean="0">
                <a:solidFill>
                  <a:srgbClr val="FF0000"/>
                </a:solidFill>
              </a:rPr>
              <a:t>Dấu phẩy</a:t>
            </a:r>
            <a:endParaRPr lang="en-US" sz="36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smtClean="0">
                <a:solidFill>
                  <a:srgbClr val="FF0000"/>
                </a:solidFill>
              </a:rPr>
              <a:t>Dấu chấm hỏi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4085771" y="152399"/>
            <a:ext cx="4639129" cy="234405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1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: Câu hỏi dùng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            để hỏi ai?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4288971" y="2312988"/>
            <a:ext cx="4686135" cy="2438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smtClean="0">
                <a:solidFill>
                  <a:srgbClr val="FF0000"/>
                </a:solidFill>
              </a:rPr>
              <a:t>Hỏi người khác</a:t>
            </a:r>
            <a:endParaRPr lang="en-US" sz="3200" b="1">
              <a:solidFill>
                <a:srgbClr val="FF0000"/>
              </a:solidFill>
            </a:endParaRP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B. </a:t>
            </a:r>
            <a:r>
              <a:rPr lang="en-US" sz="3200" b="1" smtClean="0">
                <a:solidFill>
                  <a:srgbClr val="FF0000"/>
                </a:solidFill>
              </a:rPr>
              <a:t>Tự hỏi mình</a:t>
            </a:r>
            <a:endParaRPr lang="en-US" sz="3200" b="1">
              <a:solidFill>
                <a:srgbClr val="FF0000"/>
              </a:solidFill>
            </a:endParaRP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C. </a:t>
            </a:r>
            <a:r>
              <a:rPr lang="en-US" sz="3200" b="1" smtClean="0">
                <a:solidFill>
                  <a:srgbClr val="FF0000"/>
                </a:solidFill>
              </a:rPr>
              <a:t>Cả A và B đều đúng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10279" name="Picture 39" descr="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3733800" y="152399"/>
            <a:ext cx="5241306" cy="2369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5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nào sau đây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      là câu hỏi?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3733800" y="2770414"/>
            <a:ext cx="5292271" cy="190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Các em làm bài xong chưa?</a:t>
            </a:r>
            <a:endParaRPr lang="en-US" sz="28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Các em chăm học quá!</a:t>
            </a:r>
            <a:endParaRPr lang="en-US" sz="2800" b="1">
              <a:solidFill>
                <a:srgbClr val="FF0000"/>
              </a:solidFill>
            </a:endParaRP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C. </a:t>
            </a:r>
            <a:r>
              <a:rPr lang="en-US" sz="2800" b="1" smtClean="0">
                <a:solidFill>
                  <a:srgbClr val="FF0000"/>
                </a:solidFill>
              </a:rPr>
              <a:t>Các em làm bài tập.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3651579" y="304800"/>
            <a:ext cx="5374492" cy="221309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10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hỏi còn gọi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           là câu 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4174506" y="2726419"/>
            <a:ext cx="39624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Câu kể.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.  Câu nghi vấn.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C.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Câu cảm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88" name="AutoShape 4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758825" cy="5476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73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 animBg="1"/>
      <p:bldP spid="10269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1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8229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Những từ nào sau đây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1207E9"/>
                </a:solidFill>
                <a:latin typeface="Times New Roman" pitchFamily="18" charset="0"/>
              </a:rPr>
              <a:t>nêu những thử thách đối với </a:t>
            </a:r>
            <a:r>
              <a:rPr lang="en-US" sz="3200" b="1">
                <a:solidFill>
                  <a:srgbClr val="1207E9"/>
                </a:solidFill>
                <a:latin typeface="Times New Roman" pitchFamily="18" charset="0"/>
              </a:rPr>
              <a:t>ý chí, nghị lực của con người.</a:t>
            </a:r>
            <a:r>
              <a:rPr lang="en-US" sz="32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endParaRPr lang="en-US" sz="3200" b="1" smtClean="0">
              <a:solidFill>
                <a:srgbClr val="00B0F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  A.    gian nan</a:t>
            </a: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  B.    </a:t>
            </a: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q</a:t>
            </a: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uyết chí</a:t>
            </a: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  C.    kiên trì</a:t>
            </a: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  D.    chông gai</a:t>
            </a:r>
          </a:p>
          <a:p>
            <a:pPr>
              <a:spcBef>
                <a:spcPct val="50000"/>
              </a:spcBef>
            </a:pPr>
            <a:endParaRPr lang="en-US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1437" y="1648690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15291" y="3827314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0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_0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70" y="1907920"/>
            <a:ext cx="4058391" cy="291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2"/>
          <p:cNvSpPr>
            <a:spLocks noChangeArrowheads="1"/>
          </p:cNvSpPr>
          <p:nvPr/>
        </p:nvSpPr>
        <p:spPr bwMode="auto">
          <a:xfrm>
            <a:off x="971680" y="1073638"/>
            <a:ext cx="3743260" cy="2232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1: Câu hỏi còn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gọi là câu 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" name="AutoShape 42"/>
          <p:cNvSpPr>
            <a:spLocks noChangeArrowheads="1"/>
          </p:cNvSpPr>
          <p:nvPr/>
        </p:nvSpPr>
        <p:spPr bwMode="auto">
          <a:xfrm>
            <a:off x="4657660" y="3161140"/>
            <a:ext cx="3800540" cy="2197266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>
                <a:solidFill>
                  <a:srgbClr val="008000"/>
                </a:solidFill>
              </a:rPr>
              <a:t>4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hỏi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dùng để hỏi ai?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7" name="AutoShape 42"/>
          <p:cNvSpPr>
            <a:spLocks noChangeArrowheads="1"/>
          </p:cNvSpPr>
          <p:nvPr/>
        </p:nvSpPr>
        <p:spPr bwMode="auto">
          <a:xfrm>
            <a:off x="4714940" y="1081309"/>
            <a:ext cx="3743260" cy="20798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 smtClean="0">
                <a:solidFill>
                  <a:srgbClr val="008000"/>
                </a:solidFill>
              </a:rPr>
              <a:t>2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hỏi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dùng </a:t>
            </a:r>
            <a:r>
              <a:rPr lang="vi-VN" sz="3200" b="1" smtClean="0">
                <a:solidFill>
                  <a:srgbClr val="008000"/>
                </a:solidFill>
              </a:rPr>
              <a:t>để</a:t>
            </a:r>
            <a:r>
              <a:rPr lang="en-US" sz="3200" b="1" smtClean="0">
                <a:solidFill>
                  <a:srgbClr val="008000"/>
                </a:solidFill>
              </a:rPr>
              <a:t> làm gì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999389" y="3305869"/>
            <a:ext cx="3800540" cy="2047253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3: Cuối câu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hỏi thường có dấu</a:t>
            </a:r>
          </a:p>
          <a:p>
            <a:r>
              <a:rPr lang="en-US" sz="3200" b="1" smtClean="0">
                <a:solidFill>
                  <a:srgbClr val="008000"/>
                </a:solidFill>
              </a:rPr>
              <a:t>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410200"/>
            <a:ext cx="371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Lăng Bác Hồ</a:t>
            </a:r>
            <a:endParaRPr lang="en-US" sz="4000" b="1"/>
          </a:p>
        </p:txBody>
      </p:sp>
      <p:sp>
        <p:nvSpPr>
          <p:cNvPr id="11" name="Rectangle 10"/>
          <p:cNvSpPr/>
          <p:nvPr/>
        </p:nvSpPr>
        <p:spPr>
          <a:xfrm>
            <a:off x="1143000" y="1524000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1447800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5440" y="3510925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29240" y="3510925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8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4881">
            <a:off x="3124200" y="43434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7162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Kính chúc quý thầy cô, các em học sinh</a:t>
            </a:r>
          </a:p>
        </p:txBody>
      </p:sp>
      <p:sp>
        <p:nvSpPr>
          <p:cNvPr id="12292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2438400" y="2686050"/>
            <a:ext cx="52959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</a:rPr>
              <a:t>khoẻ mạnh và hạnh phúc.</a:t>
            </a:r>
          </a:p>
        </p:txBody>
      </p:sp>
      <p:pic>
        <p:nvPicPr>
          <p:cNvPr id="49562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705600" y="64008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.</a:t>
            </a:r>
          </a:p>
        </p:txBody>
      </p:sp>
      <p:pic>
        <p:nvPicPr>
          <p:cNvPr id="12295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2950" y="-768350"/>
            <a:ext cx="44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38163"/>
            <a:ext cx="5397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00200" y="-685800"/>
            <a:ext cx="38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334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3350" y="5002213"/>
            <a:ext cx="55086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8613" y="3810000"/>
            <a:ext cx="5095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7312819" y="5179219"/>
            <a:ext cx="53498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48638" y="3657600"/>
            <a:ext cx="6143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5105400" y="4373563"/>
            <a:ext cx="152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929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3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39" name="dmlh 00_01_02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096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720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40" fill="hold"/>
                                        <p:tgtEl>
                                          <p:spTgt spid="495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2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3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36418" y="1417353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 smtClean="0">
                <a:solidFill>
                  <a:srgbClr val="003300"/>
                </a:solidFill>
                <a:latin typeface="Times New Roman" pitchFamily="18" charset="0"/>
              </a:rPr>
              <a:t>Em đã chuẩn bị bài hôm nay chưa?</a:t>
            </a:r>
            <a:endParaRPr lang="en-US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36418" y="1417353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 smtClean="0">
                <a:solidFill>
                  <a:srgbClr val="003300"/>
                </a:solidFill>
                <a:latin typeface="Times New Roman" pitchFamily="18" charset="0"/>
              </a:rPr>
              <a:t>Em đã chuẩn bị bài hôm nay chưa?</a:t>
            </a:r>
            <a:endParaRPr lang="en-US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6418" y="2209800"/>
            <a:ext cx="8229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    Ghi lại 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 câu hỏi trong bài tập đọc </a:t>
            </a: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 tìm đường lên các vì sao”</a:t>
            </a:r>
          </a:p>
        </p:txBody>
      </p:sp>
    </p:spTree>
    <p:extLst>
      <p:ext uri="{BB962C8B-B14F-4D97-AF65-F5344CB8AC3E}">
        <p14:creationId xmlns:p14="http://schemas.microsoft.com/office/powerpoint/2010/main" val="24930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763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                   các 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 hỏi trong bài tập đọc </a:t>
            </a:r>
          </a:p>
          <a:p>
            <a:pPr>
              <a:spcBef>
                <a:spcPct val="50000"/>
              </a:spcBef>
            </a:pPr>
            <a:r>
              <a:rPr lang="en-US" sz="36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“</a:t>
            </a: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 tìm đường lên các vì sao”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88473" y="1985413"/>
            <a:ext cx="19881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Ghi </a:t>
            </a: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600" b="1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7985" y="1981200"/>
            <a:ext cx="2763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 smtClean="0">
                <a:solidFill>
                  <a:srgbClr val="1207E9"/>
                </a:solidFill>
                <a:latin typeface="Times New Roman" pitchFamily="18" charset="0"/>
              </a:rPr>
              <a:t>Gạch chân</a:t>
            </a:r>
            <a:endParaRPr lang="en-US" sz="3200" b="1">
              <a:solidFill>
                <a:srgbClr val="1207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" y="2325231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Cậu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 thế nào mà mua được nhiều sách và dụng cụ thí nghiệm như thế?</a:t>
            </a:r>
          </a:p>
        </p:txBody>
      </p:sp>
      <p:graphicFrame>
        <p:nvGraphicFramePr>
          <p:cNvPr id="3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250470"/>
              </p:ext>
            </p:extLst>
          </p:nvPr>
        </p:nvGraphicFramePr>
        <p:xfrm>
          <a:off x="50326" y="295362"/>
          <a:ext cx="8877300" cy="4206240"/>
        </p:xfrm>
        <a:graphic>
          <a:graphicData uri="http://schemas.openxmlformats.org/drawingml/2006/table">
            <a:tbl>
              <a:tblPr/>
              <a:tblGrid>
                <a:gridCol w="2857500"/>
                <a:gridCol w="2057400"/>
                <a:gridCol w="1828800"/>
                <a:gridCol w="2133600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hiệu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801231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1. Vì sao quả bóng không có cánh mà vẫn bay được?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2744" y="13716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8022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Tự hỏi mình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914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</a:t>
            </a:r>
          </a:p>
          <a:p>
            <a:endParaRPr lang="en-US" sz="2400" b="1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0192" y="27620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thế nào</a:t>
            </a:r>
          </a:p>
          <a:p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3043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người bạn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4096" y="302525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14" name="Text Box 126"/>
          <p:cNvSpPr txBox="1">
            <a:spLocks noChangeArrowheads="1"/>
          </p:cNvSpPr>
          <p:nvPr/>
        </p:nvSpPr>
        <p:spPr bwMode="auto">
          <a:xfrm>
            <a:off x="152400" y="466516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latin typeface="Times New Roman" pitchFamily="18" charset="0"/>
              </a:rPr>
              <a:t>    - Câu hỏi dùng để làm gì?</a:t>
            </a:r>
          </a:p>
        </p:txBody>
      </p:sp>
      <p:sp>
        <p:nvSpPr>
          <p:cNvPr id="15" name="Text Box 126"/>
          <p:cNvSpPr txBox="1">
            <a:spLocks noChangeArrowheads="1"/>
          </p:cNvSpPr>
          <p:nvPr/>
        </p:nvSpPr>
        <p:spPr bwMode="auto">
          <a:xfrm>
            <a:off x="152400" y="5206425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latin typeface="Times New Roman" pitchFamily="18" charset="0"/>
              </a:rPr>
              <a:t>    - Câu hỏi dùng để hỏi ai?</a:t>
            </a:r>
          </a:p>
        </p:txBody>
      </p:sp>
      <p:sp>
        <p:nvSpPr>
          <p:cNvPr id="16" name="Text Box 126"/>
          <p:cNvSpPr txBox="1">
            <a:spLocks noChangeArrowheads="1"/>
          </p:cNvSpPr>
          <p:nvPr/>
        </p:nvSpPr>
        <p:spPr bwMode="auto">
          <a:xfrm>
            <a:off x="381000" y="5715000"/>
            <a:ext cx="8215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latin typeface="Times New Roman" pitchFamily="18" charset="0"/>
              </a:rPr>
              <a:t>  - Dấu hiệu nào giúp em nhận ra câu hỏi?</a:t>
            </a:r>
          </a:p>
        </p:txBody>
      </p:sp>
    </p:spTree>
    <p:extLst>
      <p:ext uri="{BB962C8B-B14F-4D97-AF65-F5344CB8AC3E}">
        <p14:creationId xmlns:p14="http://schemas.microsoft.com/office/powerpoint/2010/main" val="6298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3733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GHI </a:t>
            </a:r>
            <a:r>
              <a:rPr lang="en-US" sz="3600" b="1" kern="1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NHỚ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371600"/>
            <a:ext cx="8763000" cy="403187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     1. Câu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hỏi (còn gọi là câu nghi vấn) dùng để hỏi về những điều chưa biết.</a:t>
            </a:r>
          </a:p>
          <a:p>
            <a:pPr marL="0" indent="0"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     2. Phần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lớn câu hỏi dùng để hỏi người khác, nhưng cũng có những câu để tự hỏi mình.</a:t>
            </a:r>
          </a:p>
          <a:p>
            <a:pPr marL="0" indent="0">
              <a:spcBef>
                <a:spcPct val="50000"/>
              </a:spcBef>
            </a:pP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      3. Câu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hỏi thường có các từ nghi vấn (ai, gì, nào, 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sao, không,…).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Khi viết, cuối câu hỏi có dấu chấm 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hỏi (?).</a:t>
            </a:r>
            <a:endParaRPr lang="en-US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1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IMG_009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61" y="228599"/>
            <a:ext cx="8156877" cy="5867401"/>
          </a:xfrm>
          <a:noFill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133600" y="6218198"/>
            <a:ext cx="434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/>
              <a:t>           Lăng </a:t>
            </a:r>
            <a:r>
              <a:rPr lang="en-US" sz="3200" b="1"/>
              <a:t>Bác Hồ</a:t>
            </a:r>
          </a:p>
        </p:txBody>
      </p:sp>
    </p:spTree>
    <p:extLst>
      <p:ext uri="{BB962C8B-B14F-4D97-AF65-F5344CB8AC3E}">
        <p14:creationId xmlns:p14="http://schemas.microsoft.com/office/powerpoint/2010/main" val="1397312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932</Words>
  <Application>Microsoft Office PowerPoint</Application>
  <PresentationFormat>On-screen Show (4:3)</PresentationFormat>
  <Paragraphs>168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32</cp:revision>
  <dcterms:created xsi:type="dcterms:W3CDTF">2015-11-24T00:55:40Z</dcterms:created>
  <dcterms:modified xsi:type="dcterms:W3CDTF">2016-11-24T13:07:25Z</dcterms:modified>
</cp:coreProperties>
</file>